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3"/>
    <p:sldId id="288" r:id="rId4"/>
    <p:sldId id="289" r:id="rId5"/>
    <p:sldId id="292" r:id="rId6"/>
    <p:sldId id="293" r:id="rId7"/>
    <p:sldId id="294" r:id="rId8"/>
    <p:sldId id="291" r:id="rId9"/>
    <p:sldId id="290" r:id="rId10"/>
    <p:sldId id="295" r:id="rId11"/>
    <p:sldId id="297" r:id="rId12"/>
    <p:sldId id="298" r:id="rId13"/>
    <p:sldId id="299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6"/>
      </p:cViewPr>
      <p:guideLst>
        <p:guide orient="horz" pos="216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02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73557" y="1412776"/>
            <a:ext cx="1015663" cy="157671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accent2">
                    <a:lumMod val="50000"/>
                  </a:schemeClr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天窗</a:t>
            </a:r>
            <a:endParaRPr lang="zh-CN" altLang="en-US" sz="5400" b="1" dirty="0">
              <a:solidFill>
                <a:schemeClr val="accent2">
                  <a:lumMod val="50000"/>
                </a:schemeClr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86936" y="3384376"/>
            <a:ext cx="6200079" cy="2245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        晚上</a:t>
            </a:r>
            <a:r>
              <a:rPr lang="zh-CN" altLang="en-US" sz="2400" dirty="0"/>
              <a:t>，当你被逼着上床去“休息”的时候，也许你还忘不了月光下的草地河滩。你偷偷地从帐子里伸出头来，仰起了脸。这时候，小小的天窗又是你唯一的慰藉。</a:t>
            </a:r>
            <a:endParaRPr lang="zh-CN" altLang="en-US" sz="40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3384376"/>
            <a:ext cx="83895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         你</a:t>
            </a:r>
            <a:r>
              <a:rPr lang="zh-CN" altLang="en-US" sz="2400" dirty="0"/>
              <a:t>会从那小玻璃上面的一颗星、一朵云，想象到无数闪闪烁烁可爱的星，无数像山似的、马似的、巨人似的奇幻的云彩；你会从那小玻璃上面掠过的一条黑影，想象到这也许是灰色的蝙蝠，也许是会唱歌的夜莺，也许是霸气十足的猫头鹰</a:t>
            </a:r>
            <a:r>
              <a:rPr lang="en-US" altLang="zh-CN" sz="2400" dirty="0"/>
              <a:t>……</a:t>
            </a:r>
            <a:r>
              <a:rPr lang="zh-CN" altLang="en-US" sz="2400" dirty="0"/>
              <a:t>总之，夜的美丽神奇，立刻会在你的想象中展开。</a:t>
            </a:r>
            <a:endParaRPr lang="zh-CN" altLang="en-US" sz="4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3384376"/>
            <a:ext cx="83895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         发明</a:t>
            </a:r>
            <a:r>
              <a:rPr lang="zh-CN" altLang="en-US" sz="2400" dirty="0"/>
              <a:t>这天窗的大人们，是应得感谢的。因为活泼会想的孩子们知道怎样从“无”中看出“有”，从“虚”中看出“实”，比任何他看到的都更真切，更阔达，更复杂，更确实！</a:t>
            </a:r>
            <a:endParaRPr lang="zh-CN" altLang="en-US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61048"/>
            <a:ext cx="1943244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文本框 9"/>
          <p:cNvSpPr txBox="1"/>
          <p:nvPr/>
        </p:nvSpPr>
        <p:spPr>
          <a:xfrm>
            <a:off x="3946524" y="1480546"/>
            <a:ext cx="454142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        茅盾</a:t>
            </a:r>
            <a:r>
              <a:rPr lang="zh-CN" altLang="en-US" dirty="0"/>
              <a:t>（</a:t>
            </a:r>
            <a:r>
              <a:rPr lang="en-US" altLang="zh-CN" dirty="0"/>
              <a:t>1896</a:t>
            </a:r>
            <a:r>
              <a:rPr lang="zh-CN" altLang="en-US" dirty="0"/>
              <a:t>年</a:t>
            </a:r>
            <a:r>
              <a:rPr lang="en-US" altLang="zh-CN" dirty="0"/>
              <a:t>7</a:t>
            </a:r>
            <a:r>
              <a:rPr lang="zh-CN" altLang="en-US" dirty="0"/>
              <a:t>月</a:t>
            </a:r>
            <a:r>
              <a:rPr lang="en-US" altLang="zh-CN" dirty="0"/>
              <a:t>4</a:t>
            </a:r>
            <a:r>
              <a:rPr lang="zh-CN" altLang="en-US" dirty="0"/>
              <a:t>日</a:t>
            </a:r>
            <a:r>
              <a:rPr lang="en-US" altLang="zh-CN" dirty="0"/>
              <a:t>—1981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</a:t>
            </a:r>
            <a:r>
              <a:rPr lang="en-US" altLang="zh-CN" dirty="0"/>
              <a:t>27</a:t>
            </a:r>
            <a:r>
              <a:rPr lang="zh-CN" altLang="en-US" dirty="0"/>
              <a:t>日</a:t>
            </a:r>
            <a:r>
              <a:rPr lang="zh-CN" altLang="en-US" dirty="0" smtClean="0"/>
              <a:t>），原名</a:t>
            </a:r>
            <a:r>
              <a:rPr lang="zh-CN" altLang="en-US" dirty="0"/>
              <a:t>沈德鸿，笔名茅盾</a:t>
            </a:r>
            <a:r>
              <a:rPr lang="zh-CN" altLang="en-US" dirty="0" smtClean="0"/>
              <a:t>。中国</a:t>
            </a:r>
            <a:r>
              <a:rPr lang="zh-CN" altLang="en-US" dirty="0"/>
              <a:t>现代著名作家、文学评论家、文化活动家以及社会活动家。他对中国现代儿童文学有着不可磨灭的开山之功。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        茅盾</a:t>
            </a:r>
            <a:r>
              <a:rPr lang="zh-CN" altLang="en-US" dirty="0"/>
              <a:t>是新文化运动的先驱者、中国革命文艺的奠基人之一。他的代表作有小说</a:t>
            </a:r>
            <a:r>
              <a:rPr lang="en-US" altLang="zh-CN" dirty="0"/>
              <a:t>《</a:t>
            </a:r>
            <a:r>
              <a:rPr lang="zh-CN" altLang="en-US" dirty="0"/>
              <a:t>子夜</a:t>
            </a:r>
            <a:r>
              <a:rPr lang="en-US" altLang="zh-CN" dirty="0"/>
              <a:t>》</a:t>
            </a:r>
            <a:r>
              <a:rPr lang="zh-CN" altLang="en-US" dirty="0"/>
              <a:t>、</a:t>
            </a:r>
            <a:r>
              <a:rPr lang="en-US" altLang="zh-CN" dirty="0"/>
              <a:t>《</a:t>
            </a:r>
            <a:r>
              <a:rPr lang="zh-CN" altLang="en-US" dirty="0"/>
              <a:t>春蚕</a:t>
            </a:r>
            <a:r>
              <a:rPr lang="en-US" altLang="zh-CN" dirty="0"/>
              <a:t>》</a:t>
            </a:r>
            <a:r>
              <a:rPr lang="zh-CN" altLang="en-US" dirty="0"/>
              <a:t>和文学评论</a:t>
            </a:r>
            <a:r>
              <a:rPr lang="en-US" altLang="zh-CN" dirty="0"/>
              <a:t>《</a:t>
            </a:r>
            <a:r>
              <a:rPr lang="zh-CN" altLang="en-US" dirty="0"/>
              <a:t>夜读偶记</a:t>
            </a:r>
            <a:r>
              <a:rPr lang="en-US" altLang="zh-CN" dirty="0"/>
              <a:t>》</a:t>
            </a:r>
            <a:r>
              <a:rPr lang="zh-CN" altLang="en-US" dirty="0"/>
              <a:t>。</a:t>
            </a:r>
            <a:endParaRPr lang="zh-CN" altLang="en-US" dirty="0"/>
          </a:p>
          <a:p>
            <a:pPr>
              <a:lnSpc>
                <a:spcPct val="150000"/>
              </a:lnSpc>
            </a:pPr>
            <a:r>
              <a:rPr lang="en-US" altLang="zh-CN" dirty="0"/>
              <a:t>1981</a:t>
            </a:r>
            <a:r>
              <a:rPr lang="zh-CN" altLang="en-US" dirty="0"/>
              <a:t>年</a:t>
            </a:r>
            <a:r>
              <a:rPr lang="en-US" altLang="zh-CN" dirty="0"/>
              <a:t>3</a:t>
            </a:r>
            <a:r>
              <a:rPr lang="zh-CN" altLang="en-US" dirty="0"/>
              <a:t>月</a:t>
            </a:r>
            <a:r>
              <a:rPr lang="en-US" altLang="zh-CN" dirty="0"/>
              <a:t>14</a:t>
            </a:r>
            <a:r>
              <a:rPr lang="zh-CN" altLang="en-US" dirty="0"/>
              <a:t>日</a:t>
            </a:r>
            <a:r>
              <a:rPr lang="zh-CN" altLang="en-US" dirty="0" smtClean="0"/>
              <a:t>，将</a:t>
            </a:r>
            <a:r>
              <a:rPr lang="zh-CN" altLang="en-US" dirty="0"/>
              <a:t>稿费</a:t>
            </a:r>
            <a:r>
              <a:rPr lang="en-US" altLang="zh-CN" dirty="0"/>
              <a:t>25</a:t>
            </a:r>
            <a:r>
              <a:rPr lang="zh-CN" altLang="en-US" dirty="0"/>
              <a:t>万元人民币捐出设立茅盾文学奖，以鼓励当代优秀长篇小说的创作。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40355" y="2348880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请把下面的句子读正确</a:t>
            </a:r>
            <a:r>
              <a:rPr lang="zh-CN" altLang="en-US" sz="2800" b="1" dirty="0">
                <a:solidFill>
                  <a:schemeClr val="bg2">
                    <a:lumMod val="50000"/>
                  </a:schemeClr>
                </a:solidFill>
              </a:rPr>
              <a:t>：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3393255"/>
            <a:ext cx="83895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★</a:t>
            </a:r>
            <a:r>
              <a:rPr lang="zh-CN" altLang="zh-CN" dirty="0"/>
              <a:t>这时候，小小的天窗是你唯一的慰藉。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★</a:t>
            </a:r>
            <a:r>
              <a:rPr lang="zh-CN" altLang="zh-CN" dirty="0"/>
              <a:t>从那小小的玻璃里，你会看见雨脚在那里卜落卜落跳，你会看见带子似的闪电一瞥；你想象到这雨，这风，这雷，这电，怎样猛厉地扫荡了这世界，你想象它们的威力比你在露天真实感到的要大十倍百倍。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★</a:t>
            </a:r>
            <a:r>
              <a:rPr lang="zh-CN" altLang="zh-CN" dirty="0"/>
              <a:t>因为活泼会想的孩子们知道怎样从“无”中看出“有”，从“虚”中看出“实”。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39952" y="1772816"/>
            <a:ext cx="413446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请把下面的词语读正确：</a:t>
            </a:r>
            <a:endParaRPr lang="en-US" altLang="zh-CN" sz="2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385900" y="4149080"/>
            <a:ext cx="7725192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latin typeface="+mj-ea"/>
                <a:ea typeface="+mj-ea"/>
              </a:rPr>
              <a:t>慰藉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扫荡 </a:t>
            </a:r>
            <a:r>
              <a:rPr lang="en-US" altLang="zh-CN" sz="2800" dirty="0" smtClean="0">
                <a:latin typeface="+mj-ea"/>
                <a:ea typeface="+mj-ea"/>
              </a:rPr>
              <a:t> </a:t>
            </a:r>
            <a:r>
              <a:rPr lang="zh-CN" altLang="zh-CN" sz="2800" dirty="0" smtClean="0">
                <a:latin typeface="+mj-ea"/>
                <a:ea typeface="+mj-ea"/>
              </a:rPr>
              <a:t>威力</a:t>
            </a:r>
            <a:r>
              <a:rPr lang="en-US" altLang="zh-CN" sz="2800" dirty="0" smtClean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锐利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河滩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帐子  闪烁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endParaRPr lang="en-US" altLang="zh-CN" sz="2800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zh-CN" sz="2800" dirty="0" smtClean="0">
                <a:latin typeface="+mj-ea"/>
                <a:ea typeface="+mj-ea"/>
              </a:rPr>
              <a:t>奇幻</a:t>
            </a:r>
            <a:r>
              <a:rPr lang="en-US" altLang="zh-CN" sz="2800" dirty="0" smtClean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蝙蝠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霸气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猫头鹰</a:t>
            </a:r>
            <a:r>
              <a:rPr lang="en-US" altLang="zh-CN" sz="2800" dirty="0">
                <a:latin typeface="+mj-ea"/>
                <a:ea typeface="+mj-ea"/>
              </a:rPr>
              <a:t>  </a:t>
            </a:r>
            <a:r>
              <a:rPr lang="zh-CN" altLang="zh-CN" sz="2800" dirty="0">
                <a:latin typeface="+mj-ea"/>
                <a:ea typeface="+mj-ea"/>
              </a:rPr>
              <a:t>复杂</a:t>
            </a:r>
            <a:endParaRPr lang="zh-CN" altLang="zh-CN" sz="2800" dirty="0">
              <a:latin typeface="+mj-ea"/>
              <a:ea typeface="+mj-ea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39952" y="1719520"/>
            <a:ext cx="3480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2">
                    <a:lumMod val="50000"/>
                  </a:schemeClr>
                </a:solidFill>
              </a:rPr>
              <a:t>默读课文并思考：</a:t>
            </a:r>
            <a:endParaRPr lang="en-US" altLang="zh-CN" sz="32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3968" y="3284984"/>
            <a:ext cx="2954655" cy="1460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</a:rPr>
              <a:t>课文写了哪些内容？</a:t>
            </a:r>
            <a:endParaRPr lang="en-US" altLang="zh-CN" sz="24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</a:rPr>
              <a:t>怎样划分段落？</a:t>
            </a:r>
            <a:endParaRPr lang="zh-CN" alt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19872" y="2708920"/>
            <a:ext cx="54726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b="1" dirty="0" smtClean="0"/>
              <a:t>第</a:t>
            </a:r>
            <a:r>
              <a:rPr lang="zh-CN" altLang="zh-CN" b="1" dirty="0"/>
              <a:t>一部分（</a:t>
            </a:r>
            <a:r>
              <a:rPr lang="en-US" altLang="zh-CN" b="1" dirty="0"/>
              <a:t>1</a:t>
            </a:r>
            <a:r>
              <a:rPr lang="zh-CN" altLang="zh-CN" b="1" dirty="0"/>
              <a:t>—</a:t>
            </a:r>
            <a:r>
              <a:rPr lang="en-US" altLang="zh-CN" b="1" dirty="0"/>
              <a:t>3</a:t>
            </a:r>
            <a:r>
              <a:rPr lang="zh-CN" altLang="zh-CN" b="1" dirty="0"/>
              <a:t>自然段）</a:t>
            </a:r>
            <a:r>
              <a:rPr lang="zh-CN" altLang="zh-CN" b="1" dirty="0" smtClean="0"/>
              <a:t>：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</a:rPr>
              <a:t>交代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</a:rPr>
              <a:t>了乡下的房子开天窗的位置、形状和原因</a:t>
            </a: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</a:rPr>
              <a:t>。</a:t>
            </a:r>
            <a:endParaRPr lang="en-US" altLang="zh-CN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b="1" dirty="0" smtClean="0"/>
              <a:t>第二</a:t>
            </a:r>
            <a:r>
              <a:rPr lang="zh-CN" altLang="zh-CN" b="1" dirty="0"/>
              <a:t>部分（</a:t>
            </a:r>
            <a:r>
              <a:rPr lang="en-US" altLang="zh-CN" b="1" dirty="0"/>
              <a:t>4</a:t>
            </a:r>
            <a:r>
              <a:rPr lang="zh-CN" altLang="zh-CN" b="1" dirty="0"/>
              <a:t>—</a:t>
            </a:r>
            <a:r>
              <a:rPr lang="en-US" altLang="zh-CN" b="1" dirty="0"/>
              <a:t>7</a:t>
            </a:r>
            <a:r>
              <a:rPr lang="zh-CN" altLang="zh-CN" b="1" dirty="0"/>
              <a:t>自然段）</a:t>
            </a:r>
            <a:r>
              <a:rPr lang="zh-CN" altLang="zh-CN" b="1" dirty="0" smtClean="0"/>
              <a:t>：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</a:rPr>
              <a:t>孩子们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</a:rPr>
              <a:t>下黄想想外面世界的精彩雨被叫回家和夜晚被喊去休息时，由天窗想象外面世界的精彩，获得心灵慰藉。</a:t>
            </a:r>
            <a:endParaRPr lang="zh-CN" altLang="zh-CN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b="1" dirty="0"/>
              <a:t>第三部分（</a:t>
            </a:r>
            <a:r>
              <a:rPr lang="en-US" altLang="zh-CN" b="1" dirty="0"/>
              <a:t>8</a:t>
            </a:r>
            <a:r>
              <a:rPr lang="zh-CN" altLang="zh-CN" b="1" dirty="0"/>
              <a:t>自然段</a:t>
            </a:r>
            <a:r>
              <a:rPr lang="zh-CN" altLang="zh-CN" b="1" dirty="0" smtClean="0"/>
              <a:t>）</a:t>
            </a:r>
            <a:r>
              <a:rPr lang="en-US" altLang="zh-CN" b="1" dirty="0" smtClean="0"/>
              <a:t>:</a:t>
            </a:r>
            <a:endParaRPr lang="en-US" altLang="zh-CN" b="1" dirty="0" smtClean="0"/>
          </a:p>
          <a:p>
            <a:pPr>
              <a:lnSpc>
                <a:spcPct val="150000"/>
              </a:lnSpc>
            </a:pPr>
            <a:r>
              <a:rPr lang="zh-CN" altLang="zh-CN" b="1" dirty="0" smtClean="0">
                <a:solidFill>
                  <a:schemeClr val="bg2">
                    <a:lumMod val="50000"/>
                  </a:schemeClr>
                </a:solidFill>
              </a:rPr>
              <a:t>作者</a:t>
            </a:r>
            <a:r>
              <a:rPr lang="zh-CN" altLang="zh-CN" b="1" dirty="0">
                <a:solidFill>
                  <a:schemeClr val="bg2">
                    <a:lumMod val="50000"/>
                  </a:schemeClr>
                </a:solidFill>
              </a:rPr>
              <a:t>由天窗发出对孩子想象力的思考和赞美。</a:t>
            </a:r>
            <a:endParaRPr lang="zh-CN" altLang="zh-CN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63637" y="3840671"/>
            <a:ext cx="224452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3200" b="1" dirty="0">
                <a:solidFill>
                  <a:schemeClr val="bg2">
                    <a:lumMod val="50000"/>
                  </a:schemeClr>
                </a:solidFill>
              </a:rPr>
              <a:t>段落</a:t>
            </a:r>
            <a:r>
              <a:rPr lang="zh-CN" altLang="en-US" sz="3200" b="1" dirty="0">
                <a:solidFill>
                  <a:schemeClr val="bg2">
                    <a:lumMod val="50000"/>
                  </a:schemeClr>
                </a:solidFill>
              </a:rPr>
              <a:t>划分：</a:t>
            </a:r>
            <a:endParaRPr lang="zh-CN" altLang="zh-CN" sz="3200" b="1" dirty="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432" y="1484784"/>
            <a:ext cx="1105632" cy="109214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08104" y="2060848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安慰、慰藉</a:t>
            </a:r>
            <a:endParaRPr lang="zh-CN" altLang="en-US" sz="2800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497" y="3212976"/>
            <a:ext cx="1103292" cy="1089672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652120" y="375781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老鹰、苍鹰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08132" y="1551837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b="1" dirty="0">
                <a:solidFill>
                  <a:schemeClr val="bg2">
                    <a:lumMod val="25000"/>
                  </a:schemeClr>
                </a:solidFill>
              </a:rPr>
              <a:t>出示中心问题：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16336" y="3393255"/>
            <a:ext cx="62000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       </a:t>
            </a:r>
            <a:r>
              <a:rPr lang="zh-CN" altLang="zh-CN" sz="2400" b="1" dirty="0" smtClean="0"/>
              <a:t>为什么</a:t>
            </a:r>
            <a:r>
              <a:rPr lang="zh-CN" altLang="zh-CN" sz="2400" b="1" dirty="0"/>
              <a:t>说“这时候，小小的天窗是你唯一的慰藉。</a:t>
            </a:r>
            <a:r>
              <a:rPr lang="zh-CN" altLang="zh-CN" sz="2400" b="1" dirty="0" smtClean="0"/>
              <a:t>”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en-US" altLang="zh-CN" sz="2400" b="1" dirty="0"/>
              <a:t> </a:t>
            </a:r>
            <a:r>
              <a:rPr lang="en-US" altLang="zh-CN" sz="2400" b="1" dirty="0" smtClean="0"/>
              <a:t>       </a:t>
            </a:r>
            <a:r>
              <a:rPr lang="zh-CN" altLang="zh-CN" sz="2400" b="1" dirty="0" smtClean="0"/>
              <a:t>请</a:t>
            </a:r>
            <a:r>
              <a:rPr lang="zh-CN" altLang="zh-CN" sz="2400" b="1" dirty="0"/>
              <a:t>再读文章，找出相关的句子，联系生活说出你的理解，并在四人小组中进行交流。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4510992" cy="338437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0" y="8879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3    </a:t>
            </a:r>
            <a:r>
              <a:rPr kumimoji="1" lang="zh-CN" alt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anose="02020603050405020304"/>
                <a:ea typeface="黑体" panose="02010609060101010101" pitchFamily="49" charset="-122"/>
                <a:cs typeface="+mn-cs"/>
              </a:rPr>
              <a:t>天窗</a:t>
            </a:r>
            <a:endParaRPr kumimoji="1" lang="zh-CN" alt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anose="02020603050405020304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86936" y="3384376"/>
            <a:ext cx="6200079" cy="279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           </a:t>
            </a:r>
            <a:r>
              <a:rPr lang="zh-CN" altLang="zh-CN" sz="2400" dirty="0" smtClean="0"/>
              <a:t>从</a:t>
            </a:r>
            <a:r>
              <a:rPr lang="zh-CN" altLang="zh-CN" sz="2400" dirty="0"/>
              <a:t>那小小的玻璃里，你会看见雨脚在那里卜落卜落跳，你会看见带子似的闪电一瞥；你想象到这雨，这风，这雷，这电，怎样猛厉地扫荡了这世界，你想象它们的威力比你在露天真实感到的要大十倍百倍。</a:t>
            </a:r>
            <a:endParaRPr lang="zh-CN" altLang="en-US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1180</Words>
  <Application>WPS 演示</Application>
  <PresentationFormat>全屏显示(4:3)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黑体</vt:lpstr>
      <vt:lpstr>华文行楷</vt:lpstr>
      <vt:lpstr>Calibri</vt:lpstr>
      <vt:lpstr>微软雅黑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ztxx</dc:creator>
  <cp:lastModifiedBy>qwe</cp:lastModifiedBy>
  <cp:revision>27</cp:revision>
  <dcterms:created xsi:type="dcterms:W3CDTF">2020-03-30T13:16:00Z</dcterms:created>
  <dcterms:modified xsi:type="dcterms:W3CDTF">2021-10-18T04:33:49Z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A84B94B8760B44318AE224AAA0DDD2A2</vt:lpwstr>
  </property>
</Properties>
</file>